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4746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30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02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94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24540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0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82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99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39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77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427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8B9C50A-96F0-4345-B705-028DCEC10759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6B24BFD-42B4-4FA7-993D-FDFDDF98D1E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749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1.globo.com/monitor-da-violencia/noticia/2019/04/19/numero-de-pessoas-mortas-pela-policia-no-brasil-cresce-em-2018-assassinatos-de-policiais-caem.ghtml" TargetMode="External"/><Relationship Id="rId2" Type="http://schemas.openxmlformats.org/officeDocument/2006/relationships/hyperlink" Target="https://g1.globo.com/sp/sao-paulo/noticia/2019/04/02/numero-de-mortes-em-confrontos-com-policiais-militares-cresce-46percent-em-marco-mostra-estudo-da-ouvidoria.g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1.globo.com/rj/rio-de-janeiro/noticia/2019/05/03/rj-bate-recorde-na-apreensao-de-fuzis-em-2019-numero-de-mortes-por-intervencao-policial-e-o-maior-nos-ultimos-20-anos.g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ena_de_morte_nos_Estados_Unido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1.globo.com/mundo/noticia/2015/06/conheca-a-pena-de-morte-nos-eua-em-fatos-e-numeros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rauziovarella.uol.com.br/videos/coluna/pena-de-morte-coluna-09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.natelinha.uol.com.br/televisao/2019/05/22/de-faustao-a-william-bonner-globo-vai-passar-a-faca-nos-salarios-milionarios--128907.php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1.globo.com/monitor-da-violencia/noticia/2019/04/26/superlotacao-aumenta-e-numero-de-presos-provisorios-volta-a-crescer-no-brasil.ghtml" TargetMode="External"/><Relationship Id="rId2" Type="http://schemas.openxmlformats.org/officeDocument/2006/relationships/hyperlink" Target="https://g1.globo.com/politica/noticia/brasil-dobra-numero-de-presos-em-11-anos-diz-levantamento-de-720-mil-detentos-40-nao-foram-julgados.g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1.folha.uol.com.br/cotidiano/2019/05/numero-de-presos-em-sao-paulo-quadruplica-sob-governos-do-psdb.s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j.jus.br/noticias/cnj/87316-bnmp-2-0-revela-o-perfil-da-populacao-carceraria-brasileir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xojornal.com.br/grafico/2017/01/18/Qual-o-perfil-da-popula%C3%A7%C3%A3o-carcer%C3%A1ria-brasileir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xojornal.com.br/grafico/2017/01/18/Qual-o-perfil-da-popula%C3%A7%C3%A3o-carcer%C3%A1ria-brasileir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er.abril.com.br/pena-de-morte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super.abril.com.br/pena-de-morte/" TargetMode="Externa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constituicao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CF3F0-DE0D-4B29-B81E-BC72FEE43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VAMOS DISCUTIR PENA DE MORTE?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0A29E5-EDD6-4FE4-AC8B-B76313B9A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 André de Mattos</a:t>
            </a:r>
          </a:p>
        </p:txBody>
      </p:sp>
    </p:spTree>
    <p:extLst>
      <p:ext uri="{BB962C8B-B14F-4D97-AF65-F5344CB8AC3E}">
        <p14:creationId xmlns:p14="http://schemas.microsoft.com/office/powerpoint/2010/main" val="224038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9FDDC-22B3-4B5E-8A31-78CC41483130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 Brasil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F6827A5-F8B8-4A2E-B119-422686FA0345}"/>
              </a:ext>
            </a:extLst>
          </p:cNvPr>
          <p:cNvSpPr txBox="1"/>
          <p:nvPr/>
        </p:nvSpPr>
        <p:spPr>
          <a:xfrm>
            <a:off x="914403" y="1249933"/>
            <a:ext cx="104162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2019</a:t>
            </a:r>
          </a:p>
          <a:p>
            <a:pPr algn="just"/>
            <a:r>
              <a:rPr lang="pt-BR" sz="3200" dirty="0"/>
              <a:t>A PM do RJ matou 434 pessoas JAN/FEV/MAR - 2019.</a:t>
            </a:r>
          </a:p>
          <a:p>
            <a:pPr algn="just"/>
            <a:r>
              <a:rPr lang="pt-BR" sz="3200" dirty="0"/>
              <a:t>A PM de SP matou 203 pessoas JAN/FEV/MAR - 2019.</a:t>
            </a:r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2018:</a:t>
            </a:r>
          </a:p>
          <a:p>
            <a:pPr algn="just"/>
            <a:r>
              <a:rPr lang="pt-BR" sz="3200" dirty="0"/>
              <a:t>6.160 mortes cometidas por policiais;</a:t>
            </a:r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2017:</a:t>
            </a:r>
          </a:p>
          <a:p>
            <a:pPr algn="just"/>
            <a:r>
              <a:rPr lang="pt-BR" sz="3200" dirty="0"/>
              <a:t>5.225 mortes cometidas por policiais;</a:t>
            </a:r>
          </a:p>
          <a:p>
            <a:pPr algn="just"/>
            <a:endParaRPr lang="pt-BR" sz="3200" dirty="0"/>
          </a:p>
          <a:p>
            <a:pPr algn="just"/>
            <a:r>
              <a:rPr lang="pt-BR" sz="2200" dirty="0" err="1"/>
              <a:t>Obs</a:t>
            </a:r>
            <a:r>
              <a:rPr lang="pt-BR" sz="2200" dirty="0"/>
              <a:t>: número de policiais mortos, a queda foi de 18% (307 em 2018 e 354 em 2017)</a:t>
            </a:r>
            <a:r>
              <a:rPr lang="pt-BR" sz="2400" dirty="0"/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0AB0FE-D8BD-483C-9518-7194BAAC3C3D}"/>
              </a:ext>
            </a:extLst>
          </p:cNvPr>
          <p:cNvSpPr txBox="1"/>
          <p:nvPr/>
        </p:nvSpPr>
        <p:spPr>
          <a:xfrm rot="16200000">
            <a:off x="8445730" y="2969713"/>
            <a:ext cx="6316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2"/>
              </a:rPr>
              <a:t>https://g1.globo.com/sp/sao-paulo/noticia/2019/04/02/numero-de-mortes-em-confrontos-com-policiais-militares-cresce-46percent-em-marco-mostra-estudo-da-ouvidoria.ghtml</a:t>
            </a:r>
            <a:endParaRPr lang="pt-BR" sz="1000" dirty="0"/>
          </a:p>
          <a:p>
            <a:r>
              <a:rPr lang="pt-BR" sz="1000" dirty="0">
                <a:hlinkClick r:id="rId3"/>
              </a:rPr>
              <a:t>https://g1.globo.com/monitor-da-violencia/noticia/2019/04/19/numero-de-pessoas-mortas-pela-policia-no-brasil-cresce-em-2018-assassinatos-de-policiais-caem.ghtml</a:t>
            </a:r>
            <a:endParaRPr lang="pt-BR" sz="1000" dirty="0"/>
          </a:p>
          <a:p>
            <a:r>
              <a:rPr lang="pt-BR" sz="1000" dirty="0">
                <a:hlinkClick r:id="rId4"/>
              </a:rPr>
              <a:t>https://g1.globo.com/rj/rio-de-janeiro/noticia/2019/05/03/rj-bate-recorde-na-apreensao-de-fuzis-em-2019-numero-de-mortes-por-intervencao-policial-e-o-maior-nos-ultimos-20-anos.ghtml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20443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58C19E59-B719-4680-B970-F39A9C935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059" y="1579215"/>
            <a:ext cx="7997589" cy="467046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6AF5F28-3AA1-44F3-9AAC-D7A05F260C8B}"/>
              </a:ext>
            </a:extLst>
          </p:cNvPr>
          <p:cNvSpPr txBox="1"/>
          <p:nvPr/>
        </p:nvSpPr>
        <p:spPr>
          <a:xfrm>
            <a:off x="9471546" y="4817660"/>
            <a:ext cx="2624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Sem Legislação</a:t>
            </a:r>
          </a:p>
          <a:p>
            <a:r>
              <a:rPr lang="pt-BR" dirty="0">
                <a:solidFill>
                  <a:srgbClr val="FFC000"/>
                </a:solidFill>
              </a:rPr>
              <a:t>Inconstitucional</a:t>
            </a:r>
          </a:p>
          <a:p>
            <a:r>
              <a:rPr lang="pt-BR" dirty="0">
                <a:solidFill>
                  <a:srgbClr val="92D050"/>
                </a:solidFill>
              </a:rPr>
              <a:t>Legal mas sem </a:t>
            </a:r>
          </a:p>
          <a:p>
            <a:r>
              <a:rPr lang="pt-BR" dirty="0">
                <a:solidFill>
                  <a:srgbClr val="92D050"/>
                </a:solidFill>
              </a:rPr>
              <a:t>Condenar desde 1976</a:t>
            </a:r>
          </a:p>
          <a:p>
            <a:r>
              <a:rPr lang="pt-BR" dirty="0">
                <a:solidFill>
                  <a:srgbClr val="C00000"/>
                </a:solidFill>
              </a:rPr>
              <a:t>Legal e aplicada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B50827B-A318-4955-86AE-8C7AFA3F12F3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nos EUA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3534C3A-5EAB-4070-8D6C-9C71E51B2F22}"/>
              </a:ext>
            </a:extLst>
          </p:cNvPr>
          <p:cNvSpPr txBox="1"/>
          <p:nvPr/>
        </p:nvSpPr>
        <p:spPr>
          <a:xfrm rot="16200000">
            <a:off x="9575516" y="2264403"/>
            <a:ext cx="41368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3"/>
              </a:rPr>
              <a:t>https://pt.wikipedia.org/wiki/Pena_de_morte_nos_Estados_Unidos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59940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8B482-9E02-4B56-ACE0-67103B5D1F42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nos EUA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04005F-36BE-4936-97E8-BF50BB981752}"/>
              </a:ext>
            </a:extLst>
          </p:cNvPr>
          <p:cNvSpPr txBox="1">
            <a:spLocks/>
          </p:cNvSpPr>
          <p:nvPr/>
        </p:nvSpPr>
        <p:spPr>
          <a:xfrm>
            <a:off x="1262416" y="1428750"/>
            <a:ext cx="4724400" cy="4807227"/>
          </a:xfrm>
          <a:prstGeom prst="rect">
            <a:avLst/>
          </a:prstGeom>
        </p:spPr>
        <p:txBody>
          <a:bodyPr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29 dos 50 Estados não aplicam mais a punição</a:t>
            </a:r>
          </a:p>
          <a:p>
            <a:endParaRPr lang="pt-BR" sz="800" dirty="0"/>
          </a:p>
          <a:p>
            <a:r>
              <a:rPr lang="pt-BR" dirty="0"/>
              <a:t>3.019 detidos estavam no corredor da morte no dia 1º de janeiro de 2015. </a:t>
            </a:r>
          </a:p>
          <a:p>
            <a:r>
              <a:rPr lang="pt-BR" dirty="0"/>
              <a:t>Em 2000 eram 5.493, </a:t>
            </a:r>
            <a:endParaRPr lang="pt-BR" sz="2400" dirty="0"/>
          </a:p>
          <a:p>
            <a:endParaRPr lang="pt-BR" sz="800" dirty="0"/>
          </a:p>
          <a:p>
            <a:r>
              <a:rPr lang="pt-BR" sz="2400" dirty="0"/>
              <a:t>2014</a:t>
            </a:r>
          </a:p>
          <a:p>
            <a:pPr marL="0" indent="0">
              <a:buNone/>
            </a:pPr>
            <a:r>
              <a:rPr lang="pt-BR" dirty="0"/>
              <a:t>80% das execuções se concentraram em Texas, Missouri e Flórida</a:t>
            </a:r>
          </a:p>
          <a:p>
            <a:pPr marL="0" indent="0">
              <a:buNone/>
            </a:pPr>
            <a:endParaRPr lang="pt-BR" sz="800" dirty="0"/>
          </a:p>
          <a:p>
            <a:pPr marL="0" indent="0">
              <a:buNone/>
            </a:pPr>
            <a:r>
              <a:rPr lang="pt-BR" b="1" dirty="0"/>
              <a:t>As opiniões favoráveis caíram</a:t>
            </a:r>
          </a:p>
          <a:p>
            <a:pPr marL="0" indent="0">
              <a:buNone/>
            </a:pPr>
            <a:r>
              <a:rPr lang="pt-BR" dirty="0"/>
              <a:t>56% em 2015 / 62% em 2011 / 78% em 1976</a:t>
            </a:r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770ABD-8C40-4A97-A254-4E1876F5D49B}"/>
              </a:ext>
            </a:extLst>
          </p:cNvPr>
          <p:cNvSpPr txBox="1"/>
          <p:nvPr/>
        </p:nvSpPr>
        <p:spPr>
          <a:xfrm rot="16200000">
            <a:off x="9575515" y="4357452"/>
            <a:ext cx="4136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2"/>
              </a:rPr>
              <a:t>http://g1.globo.com/mundo/noticia/2015/06/conheca-a-pena-de-morte-nos-eua-em-fatos-e-numeros.html</a:t>
            </a:r>
            <a:endParaRPr lang="pt-BR" sz="1000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01082A27-3249-4B8A-B862-3A1EF25E98C5}"/>
              </a:ext>
            </a:extLst>
          </p:cNvPr>
          <p:cNvSpPr txBox="1">
            <a:spLocks/>
          </p:cNvSpPr>
          <p:nvPr/>
        </p:nvSpPr>
        <p:spPr>
          <a:xfrm>
            <a:off x="6328026" y="1308190"/>
            <a:ext cx="4724400" cy="4807227"/>
          </a:xfrm>
          <a:prstGeom prst="rect">
            <a:avLst/>
          </a:prstGeom>
        </p:spPr>
        <p:txBody>
          <a:bodyPr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154 homens e mulheres inocentes estando no corredor da morte </a:t>
            </a:r>
          </a:p>
          <a:p>
            <a:pPr marL="0" indent="0">
              <a:buNone/>
            </a:pPr>
            <a:r>
              <a:rPr lang="pt-BR" dirty="0"/>
              <a:t>Flórida (25)</a:t>
            </a:r>
          </a:p>
          <a:p>
            <a:pPr marL="0" indent="0">
              <a:buNone/>
            </a:pPr>
            <a:r>
              <a:rPr lang="pt-BR" dirty="0" err="1"/>
              <a:t>llinois</a:t>
            </a:r>
            <a:r>
              <a:rPr lang="pt-BR" dirty="0"/>
              <a:t> (20) </a:t>
            </a:r>
          </a:p>
          <a:p>
            <a:pPr marL="0" indent="0">
              <a:buNone/>
            </a:pPr>
            <a:r>
              <a:rPr lang="pt-BR" dirty="0"/>
              <a:t>Texas (13)</a:t>
            </a:r>
          </a:p>
          <a:p>
            <a:endParaRPr lang="pt-BR" sz="2400" dirty="0"/>
          </a:p>
          <a:p>
            <a:r>
              <a:rPr lang="pt-BR" dirty="0"/>
              <a:t>1.411 execuções realizadas de 20015 a 1976, </a:t>
            </a:r>
          </a:p>
          <a:p>
            <a:pPr marL="0" indent="0">
              <a:buNone/>
            </a:pPr>
            <a:r>
              <a:rPr lang="pt-BR" dirty="0"/>
              <a:t>2015 - 15 </a:t>
            </a:r>
          </a:p>
          <a:p>
            <a:pPr marL="0" indent="0">
              <a:buNone/>
            </a:pPr>
            <a:r>
              <a:rPr lang="pt-BR" dirty="0"/>
              <a:t>2014 - 25 </a:t>
            </a:r>
          </a:p>
          <a:p>
            <a:pPr marL="0" indent="0">
              <a:buNone/>
            </a:pPr>
            <a:r>
              <a:rPr lang="pt-BR" dirty="0"/>
              <a:t>2013 – 39</a:t>
            </a:r>
          </a:p>
          <a:p>
            <a:pPr marL="0" indent="0">
              <a:buNone/>
            </a:pPr>
            <a:r>
              <a:rPr lang="pt-BR" dirty="0"/>
              <a:t>2012 e 2011 - 43</a:t>
            </a:r>
          </a:p>
          <a:p>
            <a:pPr marL="0" indent="0">
              <a:buNone/>
            </a:pPr>
            <a:r>
              <a:rPr lang="pt-BR" dirty="0"/>
              <a:t>2010 - 46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25997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009015C-897C-4C3E-A967-4DB75439CA98}"/>
              </a:ext>
            </a:extLst>
          </p:cNvPr>
          <p:cNvSpPr txBox="1"/>
          <p:nvPr/>
        </p:nvSpPr>
        <p:spPr>
          <a:xfrm rot="16200000">
            <a:off x="9092984" y="3951865"/>
            <a:ext cx="5101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2"/>
              </a:rPr>
              <a:t>https://drauziovarella.uol.com.br/videos/coluna/pena-de-morte-coluna-09/</a:t>
            </a:r>
            <a:endParaRPr lang="pt-BR" sz="1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27ED8BC-01D9-4A0E-AC6E-E1EB3FD3B6E0}"/>
              </a:ext>
            </a:extLst>
          </p:cNvPr>
          <p:cNvSpPr txBox="1"/>
          <p:nvPr/>
        </p:nvSpPr>
        <p:spPr>
          <a:xfrm>
            <a:off x="2372139" y="1417983"/>
            <a:ext cx="74874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Vídeo disponível em:</a:t>
            </a:r>
          </a:p>
          <a:p>
            <a:endParaRPr lang="pt-BR" sz="4800" dirty="0"/>
          </a:p>
          <a:p>
            <a:r>
              <a:rPr lang="pt-BR" sz="4800" dirty="0">
                <a:hlinkClick r:id="rId2"/>
              </a:rPr>
              <a:t>https://drauziovarella.uol.com.br/videos/coluna/pena-de-morte-coluna-09/</a:t>
            </a:r>
            <a:endParaRPr lang="pt-BR" sz="4800" dirty="0"/>
          </a:p>
          <a:p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83095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8513F-5D35-44CE-92D1-8A0A7EA7EC23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Reflexão Final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2EC6289-937D-41C4-8599-EDCC8B50C51F}"/>
              </a:ext>
            </a:extLst>
          </p:cNvPr>
          <p:cNvSpPr txBox="1"/>
          <p:nvPr/>
        </p:nvSpPr>
        <p:spPr>
          <a:xfrm>
            <a:off x="914403" y="1249933"/>
            <a:ext cx="502257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000" dirty="0"/>
              <a:t>Salários da TV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Fausto Silva - R$ 4.000.000,00 mês</a:t>
            </a:r>
          </a:p>
          <a:p>
            <a:pPr algn="just"/>
            <a:r>
              <a:rPr lang="pt-BR" sz="2000" dirty="0"/>
              <a:t>Fátima Bernardes - R$ 2.000.000,00 mês</a:t>
            </a:r>
          </a:p>
          <a:p>
            <a:pPr algn="just"/>
            <a:r>
              <a:rPr lang="pt-BR" sz="2000" dirty="0"/>
              <a:t>Luciano Huck - R$ 1.300.000,00 mês</a:t>
            </a:r>
          </a:p>
          <a:p>
            <a:pPr algn="just"/>
            <a:r>
              <a:rPr lang="pt-BR" sz="2000" dirty="0"/>
              <a:t>Willian Bonner - R$ 650.000,00 mês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Salário de Professor em SC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Prof. André – R$  3.200,00 mês</a:t>
            </a:r>
          </a:p>
          <a:p>
            <a:pPr algn="just"/>
            <a:r>
              <a:rPr lang="pt-BR" sz="2000" dirty="0"/>
              <a:t>	(13x)    - R$ 41.600,00 ano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Salário Mínimo</a:t>
            </a:r>
          </a:p>
          <a:p>
            <a:pPr algn="just"/>
            <a:r>
              <a:rPr lang="pt-BR" sz="2000" dirty="0"/>
              <a:t>				R$     998,00 mês</a:t>
            </a:r>
          </a:p>
          <a:p>
            <a:pPr algn="just"/>
            <a:r>
              <a:rPr lang="pt-BR" sz="2000" dirty="0"/>
              <a:t>		(13x)      R$ 12.974,00 ano	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02F0BB-BA66-416E-AC6F-CE80C2609D0F}"/>
              </a:ext>
            </a:extLst>
          </p:cNvPr>
          <p:cNvSpPr txBox="1"/>
          <p:nvPr/>
        </p:nvSpPr>
        <p:spPr>
          <a:xfrm>
            <a:off x="6460440" y="991516"/>
            <a:ext cx="50225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Bonner X Salário de Professor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r>
              <a:rPr lang="pt-BR" sz="2000" dirty="0"/>
              <a:t> </a:t>
            </a:r>
            <a:r>
              <a:rPr lang="pt-BR" sz="4000" dirty="0"/>
              <a:t>1 mês = 15 anos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Bonner X Salário Mínimo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r>
              <a:rPr lang="pt-BR" sz="2000" dirty="0"/>
              <a:t> </a:t>
            </a:r>
            <a:r>
              <a:rPr lang="pt-BR" sz="4000" dirty="0"/>
              <a:t>1 mês = 50 anos</a:t>
            </a:r>
          </a:p>
          <a:p>
            <a:pPr algn="just"/>
            <a:endParaRPr lang="pt-BR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ED5B38E-F4A2-495F-900B-9D2C4258F0BB}"/>
              </a:ext>
            </a:extLst>
          </p:cNvPr>
          <p:cNvSpPr txBox="1"/>
          <p:nvPr/>
        </p:nvSpPr>
        <p:spPr>
          <a:xfrm rot="16200000">
            <a:off x="9092984" y="3874920"/>
            <a:ext cx="510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2"/>
              </a:rPr>
              <a:t>https://m.natelinha.uol.com.br/televisao/2019/05/22/de-faustao-a-william-bonner-globo-vai-passar-a-faca-nos-salarios-milionarios--128907.php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54517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326D310-484F-463C-981E-DE98A38FA4A9}"/>
              </a:ext>
            </a:extLst>
          </p:cNvPr>
          <p:cNvSpPr txBox="1"/>
          <p:nvPr/>
        </p:nvSpPr>
        <p:spPr>
          <a:xfrm>
            <a:off x="2372139" y="1921566"/>
            <a:ext cx="76862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/>
              <a:t>Obrigado!!!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sz="3600" dirty="0"/>
              <a:t>André de Mattos</a:t>
            </a:r>
          </a:p>
          <a:p>
            <a:pPr algn="ctr"/>
            <a:r>
              <a:rPr lang="pt-BR" sz="3600" dirty="0"/>
              <a:t>www.andredemattos.com.br</a:t>
            </a:r>
          </a:p>
        </p:txBody>
      </p:sp>
    </p:spTree>
    <p:extLst>
      <p:ext uri="{BB962C8B-B14F-4D97-AF65-F5344CB8AC3E}">
        <p14:creationId xmlns:p14="http://schemas.microsoft.com/office/powerpoint/2010/main" val="312681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79DB7-2D72-47ED-92EB-9C68CC5B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/>
              <a:t>Algumas ideias pré-concebidas: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1F563A-0640-4A95-A103-550BAAEF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O Brasil é o país da impunidade!</a:t>
            </a:r>
          </a:p>
          <a:p>
            <a:r>
              <a:rPr lang="pt-BR" sz="3200" dirty="0"/>
              <a:t>No Brasil, o crime compensa!</a:t>
            </a:r>
          </a:p>
          <a:p>
            <a:r>
              <a:rPr lang="pt-BR" sz="3200" dirty="0"/>
              <a:t>Direitos Humanos ou Direitos dos Manos?</a:t>
            </a:r>
          </a:p>
          <a:p>
            <a:r>
              <a:rPr lang="pt-BR" sz="3200" dirty="0"/>
              <a:t>No Brasil, os bandidos estão soltos e o cidadão de bem está preso!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8234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24441-73D4-4056-991E-7D9B54D4A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1490"/>
            <a:ext cx="9601200" cy="1485900"/>
          </a:xfrm>
        </p:spPr>
        <p:txBody>
          <a:bodyPr/>
          <a:lstStyle/>
          <a:p>
            <a:r>
              <a:rPr lang="pt-BR" b="1" dirty="0"/>
              <a:t>Dados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912AF9-048B-42D2-9374-55DC05E24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8750"/>
            <a:ext cx="4724400" cy="4807227"/>
          </a:xfrm>
        </p:spPr>
        <p:txBody>
          <a:bodyPr>
            <a:noAutofit/>
          </a:bodyPr>
          <a:lstStyle/>
          <a:p>
            <a:r>
              <a:rPr lang="pt-BR" sz="2400" dirty="0"/>
              <a:t>Brasil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400" b="1" dirty="0"/>
              <a:t>2005</a:t>
            </a:r>
          </a:p>
          <a:p>
            <a:r>
              <a:rPr lang="pt-BR" sz="2400" dirty="0"/>
              <a:t>Número de presos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361.400</a:t>
            </a:r>
          </a:p>
          <a:p>
            <a:pPr>
              <a:buFont typeface="Symbol" panose="05050102010706020507" pitchFamily="18" charset="2"/>
              <a:buChar char="Þ"/>
            </a:pPr>
            <a:endParaRPr lang="pt-BR" sz="1000" dirty="0"/>
          </a:p>
          <a:p>
            <a:pPr marL="0" indent="0">
              <a:buNone/>
            </a:pPr>
            <a:r>
              <a:rPr lang="pt-BR" sz="2400" b="1" dirty="0"/>
              <a:t>2019</a:t>
            </a:r>
          </a:p>
          <a:p>
            <a:r>
              <a:rPr lang="pt-BR" sz="2400" dirty="0"/>
              <a:t>Número de presos / vagas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704. 395 / 415.960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Déficit = 288.435</a:t>
            </a:r>
          </a:p>
          <a:p>
            <a:pPr>
              <a:buFont typeface="Symbol" panose="05050102010706020507" pitchFamily="18" charset="2"/>
              <a:buChar char="Þ"/>
            </a:pPr>
            <a:endParaRPr lang="pt-BR" sz="1000" dirty="0"/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35,9% SEM JULGAMENTO!!!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9F1C217-C8BE-4C05-8DA1-5F2DC8811522}"/>
              </a:ext>
            </a:extLst>
          </p:cNvPr>
          <p:cNvSpPr txBox="1">
            <a:spLocks/>
          </p:cNvSpPr>
          <p:nvPr/>
        </p:nvSpPr>
        <p:spPr>
          <a:xfrm>
            <a:off x="6294786" y="278297"/>
            <a:ext cx="4724400" cy="5884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São Paulo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400" b="1" dirty="0"/>
              <a:t>1994</a:t>
            </a:r>
          </a:p>
          <a:p>
            <a:r>
              <a:rPr lang="pt-BR" sz="2400" dirty="0"/>
              <a:t>Número de presos / habitantes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55.021 – 33.200.000</a:t>
            </a:r>
          </a:p>
          <a:p>
            <a:pPr>
              <a:buFont typeface="Symbol" panose="05050102010706020507" pitchFamily="18" charset="2"/>
              <a:buChar char="Þ"/>
            </a:pPr>
            <a:endParaRPr lang="pt-BR" sz="1000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pt-BR" sz="2400" b="1" dirty="0"/>
              <a:t>2019</a:t>
            </a:r>
          </a:p>
          <a:p>
            <a:r>
              <a:rPr lang="pt-BR" sz="2400" dirty="0"/>
              <a:t>Número de presos / habitantes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235.775 – 44.300.000</a:t>
            </a:r>
          </a:p>
          <a:p>
            <a:pPr>
              <a:buFont typeface="Symbol" panose="05050102010706020507" pitchFamily="18" charset="2"/>
              <a:buChar char="Þ"/>
            </a:pPr>
            <a:endParaRPr lang="pt-BR" sz="1000" dirty="0"/>
          </a:p>
          <a:p>
            <a:r>
              <a:rPr lang="pt-BR" sz="2400" dirty="0"/>
              <a:t>Crescimento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2400" dirty="0"/>
              <a:t>328,5% - 33,3%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pt-BR" sz="800" dirty="0">
                <a:hlinkClick r:id="rId2"/>
              </a:rPr>
              <a:t>https://g1.globo.com/politica/noticia/brasil-dobra-numero-de-presos-em-11-anos-diz-levantamento-de-720-mil-detentos-40-nao-foram-julgados.ghtml</a:t>
            </a:r>
            <a:endParaRPr lang="pt-BR" sz="800" dirty="0"/>
          </a:p>
          <a:p>
            <a:pPr>
              <a:buFont typeface="Symbol" panose="05050102010706020507" pitchFamily="18" charset="2"/>
              <a:buChar char="Þ"/>
            </a:pPr>
            <a:r>
              <a:rPr lang="pt-BR" sz="800" dirty="0">
                <a:hlinkClick r:id="rId3"/>
              </a:rPr>
              <a:t>https://g1.globo.com/monitor-da-violencia/noticia/2019/04/26/superlotacao-aumenta-e-numero-de-presos-provisorios-volta-a-crescer-no-brasil.ghtml</a:t>
            </a:r>
            <a:endParaRPr lang="pt-BR" sz="800" dirty="0"/>
          </a:p>
          <a:p>
            <a:pPr>
              <a:buFont typeface="Symbol" panose="05050102010706020507" pitchFamily="18" charset="2"/>
              <a:buChar char="Þ"/>
            </a:pPr>
            <a:r>
              <a:rPr lang="pt-BR" sz="800" dirty="0">
                <a:hlinkClick r:id="rId4"/>
              </a:rPr>
              <a:t>https://www1.folha.uol.com.br/cotidiano/2019/05/numero-de-presos-em-sao-paulo-quadruplica-sob-governos-do-psdb.shtml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238711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2A99E-5DE8-4876-BEAF-176C6E2EE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1977"/>
            <a:ext cx="9601200" cy="1485900"/>
          </a:xfrm>
        </p:spPr>
        <p:txBody>
          <a:bodyPr/>
          <a:lstStyle/>
          <a:p>
            <a:r>
              <a:rPr lang="pt-BR" dirty="0"/>
              <a:t>Quem são os presos brasileiros?</a:t>
            </a:r>
          </a:p>
        </p:txBody>
      </p:sp>
      <p:pic>
        <p:nvPicPr>
          <p:cNvPr id="9" name="Espaço Reservado para Conteúdo 8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EF1C240A-72BF-4C14-84E4-33A047DFC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077" y="1457744"/>
            <a:ext cx="8663876" cy="4850290"/>
          </a:xfr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C57A691-CF40-42A7-8FFD-AB73A4B7D2CA}"/>
              </a:ext>
            </a:extLst>
          </p:cNvPr>
          <p:cNvSpPr txBox="1"/>
          <p:nvPr/>
        </p:nvSpPr>
        <p:spPr>
          <a:xfrm rot="16200000">
            <a:off x="9575515" y="4291192"/>
            <a:ext cx="4136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3"/>
              </a:rPr>
              <a:t>http://www.cnj.jus.br/noticias/cnj/87316-bnmp-2-0-revela-o-perfil-da-populacao-carceraria-brasileira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3128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A9E3809D-F572-4C49-8BCD-0C634B67A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92" y="964927"/>
            <a:ext cx="5754135" cy="5703748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E35F6447-050C-474A-AFE3-734A18725C5B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Quem são os presos brasileiros?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08C3A3E-BDEC-4E6E-A716-D0063158F405}"/>
              </a:ext>
            </a:extLst>
          </p:cNvPr>
          <p:cNvSpPr txBox="1"/>
          <p:nvPr/>
        </p:nvSpPr>
        <p:spPr>
          <a:xfrm rot="16200000">
            <a:off x="9575515" y="4291192"/>
            <a:ext cx="4136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3"/>
              </a:rPr>
              <a:t>https://www.nexojornal.com.br/grafico/2017/01/18/Qual-o-perfil-da-popula%C3%A7%C3%A3o-carcer%C3%A1ria-brasileira</a:t>
            </a:r>
            <a:endParaRPr lang="pt-BR" sz="10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EEC190-D5E7-4876-B796-98251708DF47}"/>
              </a:ext>
            </a:extLst>
          </p:cNvPr>
          <p:cNvSpPr txBox="1"/>
          <p:nvPr/>
        </p:nvSpPr>
        <p:spPr>
          <a:xfrm>
            <a:off x="5393634" y="5790081"/>
            <a:ext cx="1232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Mulheres</a:t>
            </a:r>
          </a:p>
          <a:p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Homens</a:t>
            </a:r>
          </a:p>
        </p:txBody>
      </p:sp>
      <p:pic>
        <p:nvPicPr>
          <p:cNvPr id="20" name="Imagem 19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4862FC8A-1415-46A3-A8E8-A685EC043C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60" y="964927"/>
            <a:ext cx="43434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5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texto&#10;&#10;Descrição gerada automaticamente">
            <a:extLst>
              <a:ext uri="{FF2B5EF4-FFF2-40B4-BE49-F238E27FC236}">
                <a16:creationId xmlns:a16="http://schemas.microsoft.com/office/drawing/2014/main" id="{0DFC8244-FF14-4B2A-9E73-C55DAD6EF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121" y="1250259"/>
            <a:ext cx="4114800" cy="5381625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83AC3E24-2D5A-4273-AF8F-F13E6CDA8625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Quem são os presos brasileiros?</a:t>
            </a:r>
          </a:p>
        </p:txBody>
      </p:sp>
      <p:pic>
        <p:nvPicPr>
          <p:cNvPr id="8" name="Imagem 7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3CC1C2B8-76C6-4BD5-B9A9-AF8D1AF38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890" y="1226446"/>
            <a:ext cx="2762250" cy="542925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6107139-5A3B-4672-AE34-85EABA08EB3B}"/>
              </a:ext>
            </a:extLst>
          </p:cNvPr>
          <p:cNvSpPr txBox="1"/>
          <p:nvPr/>
        </p:nvSpPr>
        <p:spPr>
          <a:xfrm>
            <a:off x="1962139" y="891697"/>
            <a:ext cx="413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População Brasileira	Presídios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425EC6F-2C38-4AB3-BC0F-058D7ABA7E54}"/>
              </a:ext>
            </a:extLst>
          </p:cNvPr>
          <p:cNvSpPr txBox="1"/>
          <p:nvPr/>
        </p:nvSpPr>
        <p:spPr>
          <a:xfrm>
            <a:off x="6646787" y="898325"/>
            <a:ext cx="413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População Brasileira	Presídios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110BEC4-4B4C-4568-ABD4-1B0DBE99DD8F}"/>
              </a:ext>
            </a:extLst>
          </p:cNvPr>
          <p:cNvSpPr txBox="1"/>
          <p:nvPr/>
        </p:nvSpPr>
        <p:spPr>
          <a:xfrm rot="16200000">
            <a:off x="9575515" y="4357452"/>
            <a:ext cx="4136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hlinkClick r:id="rId4"/>
              </a:rPr>
              <a:t>https://www.nexojornal.com.br/grafico/2017/01/18/Qual-o-perfil-da-popula%C3%A7%C3%A3o-carcer%C3%A1ria-brasileira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4245697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23F66E6F-B18D-487D-880D-A4AA0E33F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987" y="1012371"/>
            <a:ext cx="8454284" cy="5562887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8E5912DD-5733-4803-9701-2E8953C0FAB7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 Mundo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A25A636-B749-4793-8FAB-4AB70AFC7FD6}"/>
              </a:ext>
            </a:extLst>
          </p:cNvPr>
          <p:cNvSpPr/>
          <p:nvPr/>
        </p:nvSpPr>
        <p:spPr>
          <a:xfrm rot="16200000">
            <a:off x="10561514" y="3524196"/>
            <a:ext cx="24978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>
                <a:hlinkClick r:id="rId3"/>
              </a:rPr>
              <a:t>https://super.abril.com.br/pena-de-morte/</a:t>
            </a:r>
            <a:endParaRPr lang="pt-BR" sz="10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72D58C0-CF00-40CB-85AB-32DA3E2DDE11}"/>
              </a:ext>
            </a:extLst>
          </p:cNvPr>
          <p:cNvSpPr txBox="1"/>
          <p:nvPr/>
        </p:nvSpPr>
        <p:spPr>
          <a:xfrm>
            <a:off x="9619396" y="4879219"/>
            <a:ext cx="2624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Apenas em casos especiais</a:t>
            </a:r>
          </a:p>
          <a:p>
            <a:r>
              <a:rPr lang="pt-BR" dirty="0">
                <a:solidFill>
                  <a:srgbClr val="FFC000"/>
                </a:solidFill>
              </a:rPr>
              <a:t>Tem, mas sem execuções</a:t>
            </a:r>
          </a:p>
          <a:p>
            <a:r>
              <a:rPr lang="pt-BR" dirty="0">
                <a:solidFill>
                  <a:srgbClr val="92D050"/>
                </a:solidFill>
              </a:rPr>
              <a:t>Não tem Pena de Morte</a:t>
            </a:r>
          </a:p>
          <a:p>
            <a:r>
              <a:rPr lang="pt-BR" dirty="0">
                <a:solidFill>
                  <a:srgbClr val="C00000"/>
                </a:solidFill>
              </a:rPr>
              <a:t>Tem Pena de Morte</a:t>
            </a:r>
          </a:p>
        </p:txBody>
      </p:sp>
    </p:spTree>
    <p:extLst>
      <p:ext uri="{BB962C8B-B14F-4D97-AF65-F5344CB8AC3E}">
        <p14:creationId xmlns:p14="http://schemas.microsoft.com/office/powerpoint/2010/main" val="358087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ABC8B802-2461-4B31-A811-CBA919EF43AB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 Mundo</a:t>
            </a:r>
          </a:p>
        </p:txBody>
      </p:sp>
      <p:pic>
        <p:nvPicPr>
          <p:cNvPr id="4" name="Imagem 3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0755C8FA-10BF-435A-A8E3-EE033CF67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708" y="1149113"/>
            <a:ext cx="4299040" cy="4996389"/>
          </a:xfrm>
          <a:prstGeom prst="rect">
            <a:avLst/>
          </a:prstGeom>
        </p:spPr>
      </p:pic>
      <p:pic>
        <p:nvPicPr>
          <p:cNvPr id="5" name="Imagem 4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606C6F7C-7B39-451D-8854-1BB78B0A8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79" y="3981261"/>
            <a:ext cx="5587773" cy="2770409"/>
          </a:xfrm>
          <a:prstGeom prst="rect">
            <a:avLst/>
          </a:prstGeom>
        </p:spPr>
      </p:pic>
      <p:pic>
        <p:nvPicPr>
          <p:cNvPr id="6" name="Imagem 5" descr="Uma imagem contendo texto, mapa&#10;&#10;Descrição gerada automaticamente">
            <a:extLst>
              <a:ext uri="{FF2B5EF4-FFF2-40B4-BE49-F238E27FC236}">
                <a16:creationId xmlns:a16="http://schemas.microsoft.com/office/drawing/2014/main" id="{DCCE75A2-1ABB-4E8D-AFA2-FAD2B61AB8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79" y="964927"/>
            <a:ext cx="5587773" cy="2905814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289460B-7E07-4ADC-AB19-5B862D7A9BD2}"/>
              </a:ext>
            </a:extLst>
          </p:cNvPr>
          <p:cNvSpPr/>
          <p:nvPr/>
        </p:nvSpPr>
        <p:spPr>
          <a:xfrm rot="16200000">
            <a:off x="10561514" y="3524196"/>
            <a:ext cx="24978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>
                <a:hlinkClick r:id="rId5"/>
              </a:rPr>
              <a:t>https://super.abril.com.br/pena-de-morte/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67129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7BCDB-54AA-478A-956D-C549A2454754}"/>
              </a:ext>
            </a:extLst>
          </p:cNvPr>
          <p:cNvSpPr txBox="1">
            <a:spLocks/>
          </p:cNvSpPr>
          <p:nvPr/>
        </p:nvSpPr>
        <p:spPr>
          <a:xfrm>
            <a:off x="1371600" y="2219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 Pena de Morte no Brasil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30392AB-20E0-4CE9-B089-A586B85E1A25}"/>
              </a:ext>
            </a:extLst>
          </p:cNvPr>
          <p:cNvSpPr txBox="1"/>
          <p:nvPr/>
        </p:nvSpPr>
        <p:spPr>
          <a:xfrm>
            <a:off x="1126435" y="1431233"/>
            <a:ext cx="104162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CONSTITUIÇÃO FEDERAL DE 1988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Art. 5º, XLVII: "não haverá penas: a) de morte, salvo em caso de guerra declarada, nos termos do art. 84, XIX”.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Art. 84, XIX: "declarar guerra, no caso de agressão estrangeira, autorizado pelo Congresso Nacional ou referendado por ele, quando ocorrida no intervalo das sessões legislativas, e, nas mesmas condições, decretar, total ou parcialmente, a mobilização nacional"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A438E60-7615-4E40-90D0-198170F66B5F}"/>
              </a:ext>
            </a:extLst>
          </p:cNvPr>
          <p:cNvSpPr/>
          <p:nvPr/>
        </p:nvSpPr>
        <p:spPr>
          <a:xfrm rot="16200000">
            <a:off x="9888253" y="3524196"/>
            <a:ext cx="38443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>
                <a:hlinkClick r:id="rId2"/>
              </a:rPr>
              <a:t>http://www.planalto.gov.br/ccivil_03/constituicao/constituicao.htm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41869451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157</TotalTime>
  <Words>816</Words>
  <Application>Microsoft Office PowerPoint</Application>
  <PresentationFormat>Widescreen</PresentationFormat>
  <Paragraphs>141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Franklin Gothic Book</vt:lpstr>
      <vt:lpstr>Symbol</vt:lpstr>
      <vt:lpstr>Cortar</vt:lpstr>
      <vt:lpstr>VAMOS DISCUTIR PENA DE MORTE?</vt:lpstr>
      <vt:lpstr>Algumas ideias pré-concebidas:</vt:lpstr>
      <vt:lpstr>Dados </vt:lpstr>
      <vt:lpstr>Quem são os presos brasileiros?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VAMOS DISCUTIR PENA DE MORTE?</dc:title>
  <dc:creator>André Mattos</dc:creator>
  <cp:lastModifiedBy>André Mattos</cp:lastModifiedBy>
  <cp:revision>20</cp:revision>
  <dcterms:created xsi:type="dcterms:W3CDTF">2019-05-20T17:41:27Z</dcterms:created>
  <dcterms:modified xsi:type="dcterms:W3CDTF">2019-05-27T12:15:04Z</dcterms:modified>
</cp:coreProperties>
</file>